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5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2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89C3-B5C5-486D-A243-AD7CCB0E45D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4654-15FE-47BC-B88B-2D66576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 to David Jacobs for the use of some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3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1752600"/>
            <a:ext cx="862352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write this down, we might say that we have an image, I, in which the intensity at pixel with coordinates (</a:t>
            </a:r>
            <a:r>
              <a:rPr lang="en-US" sz="2800" dirty="0" err="1" smtClean="0"/>
              <a:t>x,y</a:t>
            </a:r>
            <a:r>
              <a:rPr lang="en-US" sz="2800" dirty="0" smtClean="0"/>
              <a:t>) is I(</a:t>
            </a:r>
            <a:r>
              <a:rPr lang="en-US" sz="2800" dirty="0" err="1" smtClean="0"/>
              <a:t>x,y</a:t>
            </a:r>
            <a:r>
              <a:rPr lang="en-US" sz="2800" dirty="0" smtClean="0"/>
              <a:t>).   We would write the histogram h, as h(</a:t>
            </a:r>
            <a:r>
              <a:rPr lang="en-US" sz="2800" dirty="0" err="1" smtClean="0"/>
              <a:t>i</a:t>
            </a:r>
            <a:r>
              <a:rPr lang="en-US" sz="2800" dirty="0" smtClean="0"/>
              <a:t>) indicating that intensity </a:t>
            </a:r>
            <a:r>
              <a:rPr lang="en-US" sz="2800" dirty="0" err="1" smtClean="0"/>
              <a:t>i</a:t>
            </a:r>
            <a:r>
              <a:rPr lang="en-US" sz="2800" dirty="0" smtClean="0"/>
              <a:t>, appears h(</a:t>
            </a:r>
            <a:r>
              <a:rPr lang="en-US" sz="2800" dirty="0" err="1" smtClean="0"/>
              <a:t>i</a:t>
            </a:r>
            <a:r>
              <a:rPr lang="en-US" sz="2800" dirty="0" smtClean="0"/>
              <a:t>) times in the image.  If we let the expression (a=b) have the value 1 when a=b, and 0 otherwise, we can write for histogram h(</a:t>
            </a:r>
            <a:r>
              <a:rPr lang="en-US" sz="2800" dirty="0" err="1" smtClean="0"/>
              <a:t>i</a:t>
            </a:r>
            <a:r>
              <a:rPr lang="en-US" sz="2800" dirty="0" smtClean="0"/>
              <a:t>): 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15" y="4800600"/>
            <a:ext cx="6027871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Histograms allow image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One reason to compute a histogram is that it allows us to manipulate an image by changing its histogram.  We do this by creating a new image, J, in which: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</a:t>
            </a:r>
            <a:r>
              <a:rPr lang="en-US" sz="2800" dirty="0" smtClean="0"/>
              <a:t>he trick is to choose an f that will generate a nice or useful image.  Typically, we choose f to be monotonic.  This means that: if u&lt;v  then f(u) &lt; f(v).  Non-monotonic functions tend to make an image look truly different, while monotonic changes will be more subtle.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84" y="2971800"/>
            <a:ext cx="35039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7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idea is to spread out the histogram so that it makes full use of the dynamic range of the image. </a:t>
            </a:r>
          </a:p>
          <a:p>
            <a:endParaRPr lang="en-US" dirty="0" smtClean="0"/>
          </a:p>
          <a:p>
            <a:r>
              <a:rPr lang="en-US" dirty="0" smtClean="0"/>
              <a:t> For example, if an image is very dark, most of the intensities might lie in the range 0-50.  By choosing f to spread out the intensity values, we can make fuller use of the available intensities, and make darker parts of an image easier to understand.  </a:t>
            </a:r>
          </a:p>
          <a:p>
            <a:endParaRPr lang="en-US" dirty="0"/>
          </a:p>
          <a:p>
            <a:r>
              <a:rPr lang="en-US" dirty="0" smtClean="0"/>
              <a:t>If we choose f to make the histogram of the new image, J, as uniform as possible, we call this </a:t>
            </a:r>
            <a:r>
              <a:rPr lang="en-US" b="1" dirty="0" smtClean="0"/>
              <a:t>histogram equalization.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06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Cumulative Distribution Function (CDF).  </a:t>
            </a:r>
          </a:p>
          <a:p>
            <a:pPr marL="0" indent="0">
              <a:buNone/>
            </a:pPr>
            <a:r>
              <a:rPr lang="en-US" dirty="0" smtClean="0"/>
              <a:t>This encodes the fraction of pixels with an intensity that is equal to or less than a specific value.  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f h is a histogram and C is a CDF, then h(</a:t>
            </a:r>
            <a:r>
              <a:rPr lang="en-US" dirty="0" err="1" smtClean="0"/>
              <a:t>i</a:t>
            </a:r>
            <a:r>
              <a:rPr lang="en-US" dirty="0" smtClean="0"/>
              <a:t>) indicates the number of pixels with intensity of </a:t>
            </a:r>
            <a:r>
              <a:rPr lang="en-US" dirty="0" err="1" smtClean="0"/>
              <a:t>i</a:t>
            </a:r>
            <a:r>
              <a:rPr lang="en-US" dirty="0" smtClean="0"/>
              <a:t>, while  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indicates the fraction of pixels with intensity less than or equal to </a:t>
            </a:r>
            <a:r>
              <a:rPr lang="en-US" dirty="0" err="1" smtClean="0"/>
              <a:t>i</a:t>
            </a:r>
            <a:r>
              <a:rPr lang="en-US" dirty="0" smtClean="0"/>
              <a:t>, assuming the image has N pixels.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06" y="4038600"/>
            <a:ext cx="395959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0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 is the histogram of J, and D its CDF.  </a:t>
            </a:r>
          </a:p>
          <a:p>
            <a:endParaRPr lang="en-US" dirty="0"/>
          </a:p>
          <a:p>
            <a:r>
              <a:rPr lang="en-US" dirty="0" smtClean="0"/>
              <a:t>If there are k intensity levels in an image, then we want g=(N/k, N/k, …), and D=(1/k, 2/k,3/k, …).  This means that we want D(</a:t>
            </a:r>
            <a:r>
              <a:rPr lang="en-US" dirty="0" err="1" smtClean="0"/>
              <a:t>i</a:t>
            </a:r>
            <a:r>
              <a:rPr lang="en-US" dirty="0" smtClean="0"/>
              <a:t>) = </a:t>
            </a:r>
            <a:r>
              <a:rPr lang="en-US" dirty="0" err="1" smtClean="0"/>
              <a:t>i</a:t>
            </a:r>
            <a:r>
              <a:rPr lang="en-US" dirty="0" smtClean="0"/>
              <a:t>/k.  Notice that C(</a:t>
            </a:r>
            <a:r>
              <a:rPr lang="en-US" dirty="0" err="1" smtClean="0"/>
              <a:t>i</a:t>
            </a:r>
            <a:r>
              <a:rPr lang="en-US" dirty="0" smtClean="0"/>
              <a:t>) = D(f(</a:t>
            </a:r>
            <a:r>
              <a:rPr lang="en-US" dirty="0" err="1" smtClean="0"/>
              <a:t>i</a:t>
            </a:r>
            <a:r>
              <a:rPr lang="en-US" dirty="0" smtClean="0"/>
              <a:t>)).  That is, all the pixels in I that have an intensity less than or equal to </a:t>
            </a:r>
            <a:r>
              <a:rPr lang="en-US" dirty="0" err="1" smtClean="0"/>
              <a:t>i</a:t>
            </a:r>
            <a:r>
              <a:rPr lang="en-US" dirty="0" smtClean="0"/>
              <a:t> will have an intensity less than or equal to f(</a:t>
            </a:r>
            <a:r>
              <a:rPr lang="en-US" dirty="0" err="1" smtClean="0"/>
              <a:t>i</a:t>
            </a:r>
            <a:r>
              <a:rPr lang="en-US" dirty="0" smtClean="0"/>
              <a:t>) in J (since f is monotonic, if j&lt;</a:t>
            </a:r>
            <a:r>
              <a:rPr lang="en-US" dirty="0" err="1" smtClean="0"/>
              <a:t>i</a:t>
            </a:r>
            <a:r>
              <a:rPr lang="en-US" dirty="0" smtClean="0"/>
              <a:t>, f(j) &lt; f(</a:t>
            </a:r>
            <a:r>
              <a:rPr lang="en-US" dirty="0" err="1" smtClean="0"/>
              <a:t>i</a:t>
            </a:r>
            <a:r>
              <a:rPr lang="en-US" dirty="0" smtClean="0"/>
              <a:t>)).  </a:t>
            </a:r>
          </a:p>
          <a:p>
            <a:endParaRPr lang="en-US" dirty="0"/>
          </a:p>
          <a:p>
            <a:r>
              <a:rPr lang="en-US" dirty="0" smtClean="0"/>
              <a:t>Putting these together, we have D(f(</a:t>
            </a:r>
            <a:r>
              <a:rPr lang="en-US" dirty="0" err="1" smtClean="0"/>
              <a:t>i</a:t>
            </a:r>
            <a:r>
              <a:rPr lang="en-US" dirty="0" smtClean="0"/>
              <a:t>))=f(</a:t>
            </a:r>
            <a:r>
              <a:rPr lang="en-US" dirty="0" err="1" smtClean="0"/>
              <a:t>i</a:t>
            </a:r>
            <a:r>
              <a:rPr lang="en-US" dirty="0" smtClean="0"/>
              <a:t>)/k=C(</a:t>
            </a:r>
            <a:r>
              <a:rPr lang="en-US" dirty="0" err="1" smtClean="0"/>
              <a:t>i</a:t>
            </a:r>
            <a:r>
              <a:rPr lang="en-US" dirty="0" smtClean="0"/>
              <a:t>), so f(</a:t>
            </a:r>
            <a:r>
              <a:rPr lang="en-US" dirty="0" err="1" smtClean="0"/>
              <a:t>i</a:t>
            </a:r>
            <a:r>
              <a:rPr lang="en-US" dirty="0" smtClean="0"/>
              <a:t>) = </a:t>
            </a:r>
            <a:r>
              <a:rPr lang="en-US" dirty="0" err="1" smtClean="0"/>
              <a:t>kC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3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674" y="2895600"/>
            <a:ext cx="8229600" cy="47926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562601" cy="232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41164"/>
            <a:ext cx="3131402" cy="237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3841164"/>
            <a:ext cx="2481264" cy="237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70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1600200"/>
            <a:ext cx="50387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2990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962401"/>
            <a:ext cx="216986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9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4" y="1524000"/>
            <a:ext cx="770737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31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98243"/>
            <a:ext cx="6715124" cy="59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77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Treating histograms as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4" y="1676400"/>
            <a:ext cx="788789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histograms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50" y="1160671"/>
            <a:ext cx="6707250" cy="21921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392"/>
            <a:ext cx="7696208" cy="34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1" y="1828800"/>
            <a:ext cx="8913146" cy="4061460"/>
          </a:xfrm>
        </p:spPr>
      </p:pic>
    </p:spTree>
    <p:extLst>
      <p:ext uri="{BB962C8B-B14F-4D97-AF65-F5344CB8AC3E}">
        <p14:creationId xmlns:p14="http://schemas.microsoft.com/office/powerpoint/2010/main" val="76418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Image </a:t>
            </a:r>
            <a:r>
              <a:rPr lang="en-US" i="1" dirty="0"/>
              <a:t>Processing </a:t>
            </a:r>
            <a:r>
              <a:rPr lang="en-US" dirty="0"/>
              <a:t>means </a:t>
            </a:r>
            <a:r>
              <a:rPr lang="en-US" dirty="0" smtClean="0"/>
              <a:t>transforming images </a:t>
            </a:r>
            <a:r>
              <a:rPr lang="en-US" dirty="0"/>
              <a:t>into new </a:t>
            </a:r>
            <a:r>
              <a:rPr lang="en-US" dirty="0" smtClean="0"/>
              <a:t>images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Simplest </a:t>
            </a:r>
            <a:r>
              <a:rPr lang="en-US" dirty="0"/>
              <a:t>image processing treats every</a:t>
            </a:r>
          </a:p>
          <a:p>
            <a:pPr marL="0" indent="0">
              <a:buNone/>
            </a:pPr>
            <a:r>
              <a:rPr lang="en-US" dirty="0"/>
              <a:t>pixel independently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is input image, J is output </a:t>
            </a:r>
            <a:r>
              <a:rPr lang="en-US" dirty="0" smtClean="0"/>
              <a:t>image.</a:t>
            </a:r>
          </a:p>
          <a:p>
            <a:pPr marL="0" indent="0">
              <a:buNone/>
            </a:pPr>
            <a:r>
              <a:rPr lang="en-US" dirty="0" smtClean="0"/>
              <a:t>I(</a:t>
            </a:r>
            <a:r>
              <a:rPr lang="en-US" dirty="0" err="1" smtClean="0"/>
              <a:t>x,y</a:t>
            </a:r>
            <a:r>
              <a:rPr lang="en-US" dirty="0"/>
              <a:t>), J(</a:t>
            </a:r>
            <a:r>
              <a:rPr lang="en-US" dirty="0" err="1"/>
              <a:t>x,y</a:t>
            </a:r>
            <a:r>
              <a:rPr lang="en-US" dirty="0"/>
              <a:t>) are corresponding pixels.</a:t>
            </a:r>
          </a:p>
          <a:p>
            <a:pPr marL="0" indent="0">
              <a:buNone/>
            </a:pPr>
            <a:r>
              <a:rPr lang="en-US" dirty="0" smtClean="0"/>
              <a:t>J(</a:t>
            </a:r>
            <a:r>
              <a:rPr lang="en-US" dirty="0" err="1" smtClean="0"/>
              <a:t>x,y</a:t>
            </a:r>
            <a:r>
              <a:rPr lang="en-US" dirty="0"/>
              <a:t>) = f(I(</a:t>
            </a:r>
            <a:r>
              <a:rPr lang="en-US" dirty="0" err="1"/>
              <a:t>x,y</a:t>
            </a:r>
            <a:r>
              <a:rPr lang="en-US" dirty="0" smtClean="0"/>
              <a:t>)).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Thresholding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of the simplest operations we </a:t>
            </a:r>
            <a:r>
              <a:rPr lang="en-US" dirty="0" smtClean="0"/>
              <a:t>can perform </a:t>
            </a:r>
            <a:r>
              <a:rPr lang="en-US" dirty="0"/>
              <a:t>on an image is </a:t>
            </a:r>
            <a:r>
              <a:rPr lang="en-US" i="1" dirty="0" err="1"/>
              <a:t>thresholding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if we take the swan image</a:t>
            </a:r>
          </a:p>
          <a:p>
            <a:pPr marL="0" indent="0">
              <a:buNone/>
            </a:pPr>
            <a:r>
              <a:rPr lang="en-US" dirty="0"/>
              <a:t>and threshold it with a threshold of T,</a:t>
            </a:r>
          </a:p>
          <a:p>
            <a:pPr marL="0" indent="0">
              <a:buNone/>
            </a:pPr>
            <a:r>
              <a:rPr lang="en-US" dirty="0"/>
              <a:t>we make all pixels &gt;= T into 1, and all</a:t>
            </a:r>
          </a:p>
          <a:p>
            <a:pPr marL="0" indent="0">
              <a:buNone/>
            </a:pPr>
            <a:r>
              <a:rPr lang="en-US" dirty="0"/>
              <a:t>pixels &lt; T into 0.</a:t>
            </a:r>
          </a:p>
        </p:txBody>
      </p:sp>
    </p:spTree>
    <p:extLst>
      <p:ext uri="{BB962C8B-B14F-4D97-AF65-F5344CB8AC3E}">
        <p14:creationId xmlns:p14="http://schemas.microsoft.com/office/powerpoint/2010/main" val="26804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T=128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286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30" y="2524125"/>
            <a:ext cx="4059096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420091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45" y="3962400"/>
            <a:ext cx="568318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96182"/>
            <a:ext cx="5638800" cy="5638800"/>
          </a:xfrm>
        </p:spPr>
      </p:pic>
    </p:spTree>
    <p:extLst>
      <p:ext uri="{BB962C8B-B14F-4D97-AF65-F5344CB8AC3E}">
        <p14:creationId xmlns:p14="http://schemas.microsoft.com/office/powerpoint/2010/main" val="36938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Grayscale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Count intensities</a:t>
            </a:r>
          </a:p>
          <a:p>
            <a:pPr marL="0" indent="0">
              <a:buNone/>
            </a:pPr>
            <a:r>
              <a:rPr lang="en-US" dirty="0"/>
              <a:t>• Normalize</a:t>
            </a:r>
          </a:p>
          <a:p>
            <a:pPr marL="0" indent="0">
              <a:buNone/>
            </a:pPr>
            <a:r>
              <a:rPr lang="en-US" dirty="0"/>
              <a:t>• What determines Histogram?</a:t>
            </a:r>
          </a:p>
          <a:p>
            <a:r>
              <a:rPr lang="en-US" dirty="0"/>
              <a:t>– Contrast, aperture, lighting levels, scene,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image and its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42" y="1828800"/>
            <a:ext cx="46196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630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Histograms</vt:lpstr>
      <vt:lpstr>PowerPoint Presentation</vt:lpstr>
      <vt:lpstr>Image Processing</vt:lpstr>
      <vt:lpstr>Thresholding </vt:lpstr>
      <vt:lpstr>Threshold T=128 </vt:lpstr>
      <vt:lpstr>Examples</vt:lpstr>
      <vt:lpstr>Summary</vt:lpstr>
      <vt:lpstr>Grayscale Histogram</vt:lpstr>
      <vt:lpstr>A simple image and its histogram</vt:lpstr>
      <vt:lpstr>Examples</vt:lpstr>
      <vt:lpstr>PowerPoint Presentation</vt:lpstr>
      <vt:lpstr>Definition of histogram</vt:lpstr>
      <vt:lpstr>Histograms allow image manipulation</vt:lpstr>
      <vt:lpstr>Histogram Equalization</vt:lpstr>
      <vt:lpstr>How to do it</vt:lpstr>
      <vt:lpstr>Actual construction</vt:lpstr>
      <vt:lpstr>Examples of histogram equalization</vt:lpstr>
      <vt:lpstr>Examples</vt:lpstr>
      <vt:lpstr>Comparing histograms</vt:lpstr>
      <vt:lpstr>Treating histograms as probability distributions</vt:lpstr>
      <vt:lpstr>Other uses of histograms</vt:lpstr>
      <vt:lpstr>Mammograms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Aloimonos</dc:creator>
  <cp:lastModifiedBy>fer</cp:lastModifiedBy>
  <cp:revision>11</cp:revision>
  <dcterms:created xsi:type="dcterms:W3CDTF">2013-12-31T18:16:22Z</dcterms:created>
  <dcterms:modified xsi:type="dcterms:W3CDTF">2014-02-11T18:01:17Z</dcterms:modified>
</cp:coreProperties>
</file>